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panose="020B0604020202020204" charset="0"/>
      <p:regular r:id="rId21"/>
      <p:bold r:id="rId22"/>
      <p:italic r:id="rId23"/>
      <p:boldItalic r:id="rId24"/>
    </p:embeddedFont>
    <p:embeddedFont>
      <p:font typeface="La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f6af9d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f6af9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2ea965b1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2ea965b1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2ea965b1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2ea965b1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 iterations did not consider parallel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2ea965b1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2ea965b1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2ea965b1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2ea965b1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2ea965b1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2ea965b1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2ea965b1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2ea965b1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2ea965b1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2ea965b1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2ea965b1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2ea965b1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2ea965b1c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2ea965b1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d9c67055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d9c67055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2ea965b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2ea965b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1d9112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1d9112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2ea965b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2ea965b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2ea965b1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2ea965b1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2ea965b1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2ea965b1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2ea965b1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2ea965b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points:</a:t>
            </a:r>
            <a:endParaRPr/>
          </a:p>
          <a:p>
            <a:pPr marL="0" lvl="0" indent="0" algn="l" rtl="0">
              <a:spcBef>
                <a:spcPts val="0"/>
              </a:spcBef>
              <a:spcAft>
                <a:spcPts val="0"/>
              </a:spcAft>
              <a:buNone/>
            </a:pPr>
            <a:r>
              <a:rPr lang="en"/>
              <a:t>Decreasing read to write ratio found by Yahoo!. 90% read in 2010 to 50% in 2012. </a:t>
            </a:r>
            <a:endParaRPr/>
          </a:p>
          <a:p>
            <a:pPr marL="0" lvl="0" indent="0" algn="l" rtl="0">
              <a:spcBef>
                <a:spcPts val="0"/>
              </a:spcBef>
              <a:spcAft>
                <a:spcPts val="0"/>
              </a:spcAft>
              <a:buNone/>
            </a:pPr>
            <a:r>
              <a:rPr lang="en"/>
              <a:t>Here, each LSM tree is a B-Tree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2ea965b1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2ea965b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9450" y="1322450"/>
            <a:ext cx="3787800" cy="198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000"/>
              <a:buNone/>
              <a:defRPr sz="4000">
                <a:solidFill>
                  <a:schemeClr val="dk2"/>
                </a:solidFill>
              </a:defRPr>
            </a:lvl1pPr>
            <a:lvl2pPr lvl="1">
              <a:spcBef>
                <a:spcPts val="0"/>
              </a:spcBef>
              <a:spcAft>
                <a:spcPts val="0"/>
              </a:spcAft>
              <a:buClr>
                <a:schemeClr val="dk2"/>
              </a:buClr>
              <a:buSzPts val="4000"/>
              <a:buNone/>
              <a:defRPr sz="4000">
                <a:solidFill>
                  <a:schemeClr val="dk2"/>
                </a:solidFill>
              </a:defRPr>
            </a:lvl2pPr>
            <a:lvl3pPr lvl="2">
              <a:spcBef>
                <a:spcPts val="0"/>
              </a:spcBef>
              <a:spcAft>
                <a:spcPts val="0"/>
              </a:spcAft>
              <a:buClr>
                <a:schemeClr val="dk2"/>
              </a:buClr>
              <a:buSzPts val="4000"/>
              <a:buNone/>
              <a:defRPr sz="4000">
                <a:solidFill>
                  <a:schemeClr val="dk2"/>
                </a:solidFill>
              </a:defRPr>
            </a:lvl3pPr>
            <a:lvl4pPr lvl="3">
              <a:spcBef>
                <a:spcPts val="0"/>
              </a:spcBef>
              <a:spcAft>
                <a:spcPts val="0"/>
              </a:spcAft>
              <a:buClr>
                <a:schemeClr val="dk2"/>
              </a:buClr>
              <a:buSzPts val="4000"/>
              <a:buNone/>
              <a:defRPr sz="4000">
                <a:solidFill>
                  <a:schemeClr val="dk2"/>
                </a:solidFill>
              </a:defRPr>
            </a:lvl4pPr>
            <a:lvl5pPr lvl="4">
              <a:spcBef>
                <a:spcPts val="0"/>
              </a:spcBef>
              <a:spcAft>
                <a:spcPts val="0"/>
              </a:spcAft>
              <a:buClr>
                <a:schemeClr val="dk2"/>
              </a:buClr>
              <a:buSzPts val="4000"/>
              <a:buNone/>
              <a:defRPr sz="4000">
                <a:solidFill>
                  <a:schemeClr val="dk2"/>
                </a:solidFill>
              </a:defRPr>
            </a:lvl5pPr>
            <a:lvl6pPr lvl="5">
              <a:spcBef>
                <a:spcPts val="0"/>
              </a:spcBef>
              <a:spcAft>
                <a:spcPts val="0"/>
              </a:spcAft>
              <a:buClr>
                <a:schemeClr val="dk2"/>
              </a:buClr>
              <a:buSzPts val="4000"/>
              <a:buNone/>
              <a:defRPr sz="4000">
                <a:solidFill>
                  <a:schemeClr val="dk2"/>
                </a:solidFill>
              </a:defRPr>
            </a:lvl6pPr>
            <a:lvl7pPr lvl="6">
              <a:spcBef>
                <a:spcPts val="0"/>
              </a:spcBef>
              <a:spcAft>
                <a:spcPts val="0"/>
              </a:spcAft>
              <a:buClr>
                <a:schemeClr val="dk2"/>
              </a:buClr>
              <a:buSzPts val="4000"/>
              <a:buNone/>
              <a:defRPr sz="4000">
                <a:solidFill>
                  <a:schemeClr val="dk2"/>
                </a:solidFill>
              </a:defRPr>
            </a:lvl7pPr>
            <a:lvl8pPr lvl="7">
              <a:spcBef>
                <a:spcPts val="0"/>
              </a:spcBef>
              <a:spcAft>
                <a:spcPts val="0"/>
              </a:spcAft>
              <a:buClr>
                <a:schemeClr val="dk2"/>
              </a:buClr>
              <a:buSzPts val="4000"/>
              <a:buNone/>
              <a:defRPr sz="4000">
                <a:solidFill>
                  <a:schemeClr val="dk2"/>
                </a:solidFill>
              </a:defRPr>
            </a:lvl8pPr>
            <a:lvl9pPr lvl="8">
              <a:spcBef>
                <a:spcPts val="0"/>
              </a:spcBef>
              <a:spcAft>
                <a:spcPts val="0"/>
              </a:spcAft>
              <a:buClr>
                <a:schemeClr val="dk2"/>
              </a:buClr>
              <a:buSzPts val="4000"/>
              <a:buNone/>
              <a:defRPr sz="4000">
                <a:solidFill>
                  <a:schemeClr val="dk2"/>
                </a:solidFill>
              </a:defRPr>
            </a:lvl9pPr>
          </a:lstStyle>
          <a:p>
            <a:endParaRPr/>
          </a:p>
        </p:txBody>
      </p:sp>
      <p:sp>
        <p:nvSpPr>
          <p:cNvPr id="11" name="Google Shape;11;p2"/>
          <p:cNvSpPr txBox="1">
            <a:spLocks noGrp="1"/>
          </p:cNvSpPr>
          <p:nvPr>
            <p:ph type="subTitle" idx="1"/>
          </p:nvPr>
        </p:nvSpPr>
        <p:spPr>
          <a:xfrm>
            <a:off x="729595" y="3401500"/>
            <a:ext cx="37878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2" name="Google Shape;12;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3" name="Google Shape;13;p2"/>
          <p:cNvGrpSpPr/>
          <p:nvPr/>
        </p:nvGrpSpPr>
        <p:grpSpPr>
          <a:xfrm>
            <a:off x="830392" y="1191256"/>
            <a:ext cx="745763" cy="45826"/>
            <a:chOff x="4580561" y="2589004"/>
            <a:chExt cx="1064464" cy="25200"/>
          </a:xfrm>
        </p:grpSpPr>
        <p:sp>
          <p:nvSpPr>
            <p:cNvPr id="14" name="Google Shape;14;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1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1"/>
          <p:cNvGrpSpPr/>
          <p:nvPr/>
        </p:nvGrpSpPr>
        <p:grpSpPr>
          <a:xfrm>
            <a:off x="830392" y="1191256"/>
            <a:ext cx="745763" cy="45826"/>
            <a:chOff x="4580561" y="2589004"/>
            <a:chExt cx="1064464" cy="25200"/>
          </a:xfrm>
        </p:grpSpPr>
        <p:sp>
          <p:nvSpPr>
            <p:cNvPr id="93" name="Google Shape;93;p1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a:endParaRPr/>
          </a:p>
        </p:txBody>
      </p:sp>
      <p:sp>
        <p:nvSpPr>
          <p:cNvPr id="96" name="Google Shape;96;p11"/>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97" name="Google Shape;97;p11"/>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99"/>
        <p:cNvGrpSpPr/>
        <p:nvPr/>
      </p:nvGrpSpPr>
      <p:grpSpPr>
        <a:xfrm>
          <a:off x="0" y="0"/>
          <a:ext cx="0" cy="0"/>
          <a:chOff x="0" y="0"/>
          <a:chExt cx="0" cy="0"/>
        </a:xfrm>
      </p:grpSpPr>
      <p:pic>
        <p:nvPicPr>
          <p:cNvPr id="100" name="Google Shape;100;p12" descr="Side view of hands writing in a notebook at a cafe"/>
          <p:cNvPicPr preferRelativeResize="0"/>
          <p:nvPr/>
        </p:nvPicPr>
        <p:blipFill rotWithShape="1">
          <a:blip r:embed="rId2">
            <a:alphaModFix/>
          </a:blip>
          <a:srcRect l="9050" t="12064" r="54351" b="26446"/>
          <a:stretch/>
        </p:blipFill>
        <p:spPr>
          <a:xfrm>
            <a:off x="1" y="-50"/>
            <a:ext cx="4572000" cy="5143501"/>
          </a:xfrm>
          <a:prstGeom prst="rect">
            <a:avLst/>
          </a:prstGeom>
          <a:noFill/>
          <a:ln>
            <a:noFill/>
          </a:ln>
        </p:spPr>
      </p:pic>
      <p:sp>
        <p:nvSpPr>
          <p:cNvPr id="101" name="Google Shape;101;p12"/>
          <p:cNvSpPr/>
          <p:nvPr/>
        </p:nvSpPr>
        <p:spPr>
          <a:xfrm>
            <a:off x="1650" y="0"/>
            <a:ext cx="4568700" cy="5143500"/>
          </a:xfrm>
          <a:prstGeom prst="rect">
            <a:avLst/>
          </a:prstGeom>
          <a:solidFill>
            <a:srgbClr val="178D7D">
              <a:alpha val="6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12"/>
          <p:cNvGrpSpPr/>
          <p:nvPr/>
        </p:nvGrpSpPr>
        <p:grpSpPr>
          <a:xfrm>
            <a:off x="830392" y="1191256"/>
            <a:ext cx="745763" cy="45826"/>
            <a:chOff x="4580561" y="2589004"/>
            <a:chExt cx="1064464" cy="25200"/>
          </a:xfrm>
        </p:grpSpPr>
        <p:sp>
          <p:nvSpPr>
            <p:cNvPr id="103" name="Google Shape;103;p12"/>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p:nvPr/>
          </p:nvSpPr>
          <p:spPr>
            <a:xfrm rot="-5400000">
              <a:off x="4836311" y="2333254"/>
              <a:ext cx="25200" cy="53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106" name="Google Shape;106;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07" name="Google Shape;107;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8" name="Google Shape;108;p12"/>
          <p:cNvSpPr txBox="1">
            <a:spLocks noGrp="1"/>
          </p:cNvSpPr>
          <p:nvPr>
            <p:ph type="sldNum" idx="12"/>
          </p:nvPr>
        </p:nvSpPr>
        <p:spPr>
          <a:xfrm>
            <a:off x="8536300" y="474985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109"/>
        <p:cNvGrpSpPr/>
        <p:nvPr/>
      </p:nvGrpSpPr>
      <p:grpSpPr>
        <a:xfrm>
          <a:off x="0" y="0"/>
          <a:ext cx="0" cy="0"/>
          <a:chOff x="0" y="0"/>
          <a:chExt cx="0" cy="0"/>
        </a:xfrm>
      </p:grpSpPr>
      <p:pic>
        <p:nvPicPr>
          <p:cNvPr id="110" name="Google Shape;110;p13"/>
          <p:cNvPicPr preferRelativeResize="0"/>
          <p:nvPr/>
        </p:nvPicPr>
        <p:blipFill rotWithShape="1">
          <a:blip r:embed="rId2">
            <a:alphaModFix/>
          </a:blip>
          <a:srcRect l="31883" t="8096" r="25713"/>
          <a:stretch/>
        </p:blipFill>
        <p:spPr>
          <a:xfrm>
            <a:off x="0" y="0"/>
            <a:ext cx="4575250" cy="5143500"/>
          </a:xfrm>
          <a:prstGeom prst="rect">
            <a:avLst/>
          </a:prstGeom>
          <a:noFill/>
          <a:ln>
            <a:noFill/>
          </a:ln>
        </p:spPr>
      </p:pic>
      <p:sp>
        <p:nvSpPr>
          <p:cNvPr id="111" name="Google Shape;111;p13"/>
          <p:cNvSpPr/>
          <p:nvPr/>
        </p:nvSpPr>
        <p:spPr>
          <a:xfrm>
            <a:off x="-75" y="0"/>
            <a:ext cx="4572000" cy="5143500"/>
          </a:xfrm>
          <a:prstGeom prst="rect">
            <a:avLst/>
          </a:prstGeom>
          <a:solidFill>
            <a:srgbClr val="178D7D">
              <a:alpha val="6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3"/>
          <p:cNvGrpSpPr/>
          <p:nvPr/>
        </p:nvGrpSpPr>
        <p:grpSpPr>
          <a:xfrm>
            <a:off x="830392" y="1191256"/>
            <a:ext cx="745763" cy="45826"/>
            <a:chOff x="4580561" y="2589004"/>
            <a:chExt cx="1064464" cy="25200"/>
          </a:xfrm>
        </p:grpSpPr>
        <p:sp>
          <p:nvSpPr>
            <p:cNvPr id="113" name="Google Shape;113;p13"/>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a:off x="4836311" y="2333254"/>
              <a:ext cx="25200" cy="53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3"/>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13"/>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17" name="Google Shape;117;p13"/>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8" name="Google Shape;118;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sp>
        <p:nvSpPr>
          <p:cNvPr id="120" name="Google Shape;120;p14"/>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21" name="Google Shape;121;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22"/>
        <p:cNvGrpSpPr/>
        <p:nvPr/>
      </p:nvGrpSpPr>
      <p:grpSpPr>
        <a:xfrm>
          <a:off x="0" y="0"/>
          <a:ext cx="0" cy="0"/>
          <a:chOff x="0" y="0"/>
          <a:chExt cx="0" cy="0"/>
        </a:xfrm>
      </p:grpSpPr>
      <p:grpSp>
        <p:nvGrpSpPr>
          <p:cNvPr id="123" name="Google Shape;123;p15"/>
          <p:cNvGrpSpPr/>
          <p:nvPr/>
        </p:nvGrpSpPr>
        <p:grpSpPr>
          <a:xfrm>
            <a:off x="830392" y="4169130"/>
            <a:ext cx="745763" cy="45826"/>
            <a:chOff x="4580561" y="2589004"/>
            <a:chExt cx="1064464" cy="25200"/>
          </a:xfrm>
        </p:grpSpPr>
        <p:sp>
          <p:nvSpPr>
            <p:cNvPr id="124" name="Google Shape;124;p1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5"/>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27" name="Google Shape;127;p15"/>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128" name="Google Shape;128;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2"/>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729450" y="1322450"/>
            <a:ext cx="3787800" cy="198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19" name="Google Shape;19;p3"/>
          <p:cNvSpPr txBox="1">
            <a:spLocks noGrp="1"/>
          </p:cNvSpPr>
          <p:nvPr>
            <p:ph type="subTitle" idx="1"/>
          </p:nvPr>
        </p:nvSpPr>
        <p:spPr>
          <a:xfrm>
            <a:off x="729595" y="3401500"/>
            <a:ext cx="37878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0" name="Google Shape;20;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1" name="Google Shape;21;p3"/>
          <p:cNvGrpSpPr/>
          <p:nvPr/>
        </p:nvGrpSpPr>
        <p:grpSpPr>
          <a:xfrm>
            <a:off x="830392" y="1191256"/>
            <a:ext cx="745763" cy="45826"/>
            <a:chOff x="4580561" y="2589004"/>
            <a:chExt cx="1064464" cy="25200"/>
          </a:xfrm>
        </p:grpSpPr>
        <p:sp>
          <p:nvSpPr>
            <p:cNvPr id="22" name="Google Shape;22;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a:off x="0" y="1"/>
            <a:ext cx="9144000" cy="46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3"/>
          <p:cNvGrpSpPr/>
          <p:nvPr/>
        </p:nvGrpSpPr>
        <p:grpSpPr>
          <a:xfrm>
            <a:off x="5063224" y="1313339"/>
            <a:ext cx="3459829" cy="2670551"/>
            <a:chOff x="3553042" y="1657806"/>
            <a:chExt cx="3461100" cy="2671532"/>
          </a:xfrm>
        </p:grpSpPr>
        <p:sp>
          <p:nvSpPr>
            <p:cNvPr id="26" name="Google Shape;26;p3"/>
            <p:cNvSpPr/>
            <p:nvPr/>
          </p:nvSpPr>
          <p:spPr>
            <a:xfrm>
              <a:off x="4856024" y="3625653"/>
              <a:ext cx="944700" cy="663300"/>
            </a:xfrm>
            <a:prstGeom prst="trapezoid">
              <a:avLst>
                <a:gd name="adj" fmla="val 25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4953871" y="3681997"/>
              <a:ext cx="400200" cy="606600"/>
            </a:xfrm>
            <a:prstGeom prst="triangle">
              <a:avLst>
                <a:gd name="adj" fmla="val 96745"/>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767796" y="3681816"/>
              <a:ext cx="163500" cy="606600"/>
            </a:xfrm>
            <a:prstGeom prst="triangle">
              <a:avLst>
                <a:gd name="adj" fmla="val 98558"/>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a:off x="4678237" y="4276102"/>
              <a:ext cx="1210800" cy="45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a:off x="4668343" y="4283738"/>
              <a:ext cx="1230600" cy="45600"/>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926950" y="3681915"/>
              <a:ext cx="42900" cy="5943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3042" y="1674645"/>
              <a:ext cx="3461100" cy="2014500"/>
            </a:xfrm>
            <a:prstGeom prst="roundRect">
              <a:avLst>
                <a:gd name="adj" fmla="val 1882"/>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553042" y="1657806"/>
              <a:ext cx="3461100" cy="2014500"/>
            </a:xfrm>
            <a:prstGeom prst="roundRect">
              <a:avLst>
                <a:gd name="adj" fmla="val 1764"/>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Google Shape;34;p3" descr="Component Detail"/>
          <p:cNvPicPr preferRelativeResize="0"/>
          <p:nvPr/>
        </p:nvPicPr>
        <p:blipFill rotWithShape="1">
          <a:blip r:embed="rId2">
            <a:alphaModFix/>
          </a:blip>
          <a:srcRect b="25076"/>
          <a:stretch/>
        </p:blipFill>
        <p:spPr>
          <a:xfrm>
            <a:off x="5161725" y="1399791"/>
            <a:ext cx="3262825" cy="1833425"/>
          </a:xfrm>
          <a:prstGeom prst="rect">
            <a:avLst/>
          </a:prstGeom>
          <a:noFill/>
          <a:ln>
            <a:noFill/>
          </a:ln>
        </p:spPr>
      </p:pic>
      <p:sp>
        <p:nvSpPr>
          <p:cNvPr id="35" name="Google Shape;35;p3"/>
          <p:cNvSpPr/>
          <p:nvPr/>
        </p:nvSpPr>
        <p:spPr>
          <a:xfrm flipH="1">
            <a:off x="5156196" y="1401826"/>
            <a:ext cx="3268577" cy="1812993"/>
          </a:xfrm>
          <a:prstGeom prst="rtTriangle">
            <a:avLst/>
          </a:prstGeom>
          <a:solidFill>
            <a:srgbClr val="000000">
              <a:alpha val="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7666681" y="2077877"/>
            <a:ext cx="1148179" cy="2282764"/>
            <a:chOff x="7666681" y="2077877"/>
            <a:chExt cx="1148179" cy="2282764"/>
          </a:xfrm>
        </p:grpSpPr>
        <p:grpSp>
          <p:nvGrpSpPr>
            <p:cNvPr id="37" name="Google Shape;37;p3"/>
            <p:cNvGrpSpPr/>
            <p:nvPr/>
          </p:nvGrpSpPr>
          <p:grpSpPr>
            <a:xfrm>
              <a:off x="7666681" y="2077877"/>
              <a:ext cx="1148179" cy="2282764"/>
              <a:chOff x="3983627" y="1676395"/>
              <a:chExt cx="1449538" cy="2881914"/>
            </a:xfrm>
          </p:grpSpPr>
          <p:sp>
            <p:nvSpPr>
              <p:cNvPr id="38" name="Google Shape;38;p3"/>
              <p:cNvSpPr/>
              <p:nvPr/>
            </p:nvSpPr>
            <p:spPr>
              <a:xfrm rot="-5400000">
                <a:off x="3276827" y="2404608"/>
                <a:ext cx="2860500" cy="1446900"/>
              </a:xfrm>
              <a:prstGeom prst="roundRect">
                <a:avLst>
                  <a:gd name="adj" fmla="val 4551"/>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5400000">
                <a:off x="3279465" y="2383195"/>
                <a:ext cx="2860500" cy="1446900"/>
              </a:xfrm>
              <a:prstGeom prst="roundRect">
                <a:avLst>
                  <a:gd name="adj" fmla="val 4551"/>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473243" y="4318802"/>
                <a:ext cx="472800" cy="76800"/>
              </a:xfrm>
              <a:prstGeom prst="roundRect">
                <a:avLst>
                  <a:gd name="adj" fmla="val 50000"/>
                </a:avLst>
              </a:pr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Google Shape;41;p3" descr="Mobile View"/>
            <p:cNvPicPr preferRelativeResize="0"/>
            <p:nvPr/>
          </p:nvPicPr>
          <p:blipFill rotWithShape="1">
            <a:blip r:embed="rId3">
              <a:alphaModFix/>
            </a:blip>
            <a:srcRect t="4362" b="4371"/>
            <a:stretch/>
          </p:blipFill>
          <p:spPr>
            <a:xfrm>
              <a:off x="7720839" y="2222723"/>
              <a:ext cx="1037555" cy="1833418"/>
            </a:xfrm>
            <a:prstGeom prst="rect">
              <a:avLst/>
            </a:prstGeom>
            <a:noFill/>
            <a:ln>
              <a:noFill/>
            </a:ln>
          </p:spPr>
        </p:pic>
        <p:sp>
          <p:nvSpPr>
            <p:cNvPr id="42" name="Google Shape;42;p3"/>
            <p:cNvSpPr/>
            <p:nvPr/>
          </p:nvSpPr>
          <p:spPr>
            <a:xfrm flipH="1">
              <a:off x="7722342" y="2222973"/>
              <a:ext cx="1037700" cy="1833000"/>
            </a:xfrm>
            <a:prstGeom prst="rtTriangle">
              <a:avLst/>
            </a:prstGeom>
            <a:solidFill>
              <a:srgbClr val="000000">
                <a:alpha val="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3"/>
        <p:cNvGrpSpPr/>
        <p:nvPr/>
      </p:nvGrpSpPr>
      <p:grpSpPr>
        <a:xfrm>
          <a:off x="0" y="0"/>
          <a:ext cx="0" cy="0"/>
          <a:chOff x="0" y="0"/>
          <a:chExt cx="0" cy="0"/>
        </a:xfrm>
      </p:grpSpPr>
      <p:grpSp>
        <p:nvGrpSpPr>
          <p:cNvPr id="44" name="Google Shape;44;p4"/>
          <p:cNvGrpSpPr/>
          <p:nvPr/>
        </p:nvGrpSpPr>
        <p:grpSpPr>
          <a:xfrm>
            <a:off x="830392" y="1191256"/>
            <a:ext cx="745763" cy="45826"/>
            <a:chOff x="4580561" y="2589004"/>
            <a:chExt cx="1064464" cy="25200"/>
          </a:xfrm>
        </p:grpSpPr>
        <p:sp>
          <p:nvSpPr>
            <p:cNvPr id="45" name="Google Shape;45;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a:p>
        </p:txBody>
      </p:sp>
      <p:sp>
        <p:nvSpPr>
          <p:cNvPr id="48" name="Google Shape;48;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830392" y="1191256"/>
            <a:ext cx="745763" cy="45826"/>
            <a:chOff x="4580561" y="2589004"/>
            <a:chExt cx="1064464" cy="25200"/>
          </a:xfrm>
        </p:grpSpPr>
        <p:sp>
          <p:nvSpPr>
            <p:cNvPr id="52" name="Google Shape;52;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a:endParaRPr/>
          </a:p>
        </p:txBody>
      </p:sp>
      <p:sp>
        <p:nvSpPr>
          <p:cNvPr id="55" name="Google Shape;55;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6" name="Google Shape;56;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sp>
        <p:nvSpPr>
          <p:cNvPr id="58" name="Google Shape;58;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6"/>
          <p:cNvGrpSpPr/>
          <p:nvPr/>
        </p:nvGrpSpPr>
        <p:grpSpPr>
          <a:xfrm>
            <a:off x="830392" y="1191256"/>
            <a:ext cx="745763" cy="45826"/>
            <a:chOff x="4580561" y="2589004"/>
            <a:chExt cx="1064464" cy="25200"/>
          </a:xfrm>
        </p:grpSpPr>
        <p:sp>
          <p:nvSpPr>
            <p:cNvPr id="60" name="Google Shape;60;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a:endParaRPr/>
          </a:p>
        </p:txBody>
      </p:sp>
      <p:sp>
        <p:nvSpPr>
          <p:cNvPr id="63" name="Google Shape;63;p6"/>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4" name="Google Shape;64;p6"/>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5" name="Google Shape;65;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7"/>
          <p:cNvGrpSpPr/>
          <p:nvPr/>
        </p:nvGrpSpPr>
        <p:grpSpPr>
          <a:xfrm>
            <a:off x="830392" y="1191256"/>
            <a:ext cx="745763" cy="45826"/>
            <a:chOff x="4580561" y="2589004"/>
            <a:chExt cx="1064464" cy="25200"/>
          </a:xfrm>
        </p:grpSpPr>
        <p:sp>
          <p:nvSpPr>
            <p:cNvPr id="69" name="Google Shape;69;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a:endParaRPr/>
          </a:p>
        </p:txBody>
      </p:sp>
      <p:sp>
        <p:nvSpPr>
          <p:cNvPr id="72" name="Google Shape;72;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9"/>
          <p:cNvGrpSpPr/>
          <p:nvPr/>
        </p:nvGrpSpPr>
        <p:grpSpPr>
          <a:xfrm>
            <a:off x="830392" y="1191256"/>
            <a:ext cx="745763" cy="45826"/>
            <a:chOff x="4580561" y="2589004"/>
            <a:chExt cx="1064464" cy="25200"/>
          </a:xfrm>
        </p:grpSpPr>
        <p:sp>
          <p:nvSpPr>
            <p:cNvPr id="79" name="Google Shape;7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9"/>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a:endParaRPr/>
          </a:p>
        </p:txBody>
      </p:sp>
      <p:sp>
        <p:nvSpPr>
          <p:cNvPr id="82" name="Google Shape;82;p9"/>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3" name="Google Shape;83;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4"/>
        <p:cNvGrpSpPr/>
        <p:nvPr/>
      </p:nvGrpSpPr>
      <p:grpSpPr>
        <a:xfrm>
          <a:off x="0" y="0"/>
          <a:ext cx="0" cy="0"/>
          <a:chOff x="0" y="0"/>
          <a:chExt cx="0" cy="0"/>
        </a:xfrm>
      </p:grpSpPr>
      <p:grpSp>
        <p:nvGrpSpPr>
          <p:cNvPr id="85" name="Google Shape;85;p10"/>
          <p:cNvGrpSpPr/>
          <p:nvPr/>
        </p:nvGrpSpPr>
        <p:grpSpPr>
          <a:xfrm>
            <a:off x="830392" y="4169130"/>
            <a:ext cx="745763" cy="45826"/>
            <a:chOff x="4580561" y="2589004"/>
            <a:chExt cx="1064464" cy="25200"/>
          </a:xfrm>
        </p:grpSpPr>
        <p:sp>
          <p:nvSpPr>
            <p:cNvPr id="86" name="Google Shape;86;p1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a:p>
        </p:txBody>
      </p:sp>
      <p:sp>
        <p:nvSpPr>
          <p:cNvPr id="89" name="Google Shape;89;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ctrTitle"/>
          </p:nvPr>
        </p:nvSpPr>
        <p:spPr>
          <a:xfrm>
            <a:off x="729450" y="1322450"/>
            <a:ext cx="4757100" cy="14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Indexing in Key-Value Stores</a:t>
            </a:r>
            <a:endParaRPr/>
          </a:p>
        </p:txBody>
      </p:sp>
      <p:sp>
        <p:nvSpPr>
          <p:cNvPr id="136" name="Google Shape;136;p17"/>
          <p:cNvSpPr txBox="1">
            <a:spLocks noGrp="1"/>
          </p:cNvSpPr>
          <p:nvPr>
            <p:ph type="subTitle" idx="1"/>
          </p:nvPr>
        </p:nvSpPr>
        <p:spPr>
          <a:xfrm>
            <a:off x="729600" y="2921750"/>
            <a:ext cx="3787800" cy="824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Suresh Siddharth</a:t>
            </a:r>
            <a:endParaRPr/>
          </a:p>
          <a:p>
            <a:pPr marL="0" lvl="0" indent="0" algn="l" rtl="0">
              <a:lnSpc>
                <a:spcPct val="150000"/>
              </a:lnSpc>
              <a:spcBef>
                <a:spcPts val="0"/>
              </a:spcBef>
              <a:spcAft>
                <a:spcPts val="0"/>
              </a:spcAft>
              <a:buNone/>
            </a:pPr>
            <a:r>
              <a:rPr lang="en"/>
              <a:t>CSCI-5980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B-trees is one of the most common data structure used in Indexing. It is widely prevalent in most relational databases, but are also increasingly being used in NoSQL databases like CouchDB.</a:t>
            </a:r>
            <a:endParaRPr/>
          </a:p>
          <a:p>
            <a:pPr marL="0" lvl="0" indent="0" algn="l" rtl="0">
              <a:spcBef>
                <a:spcPts val="1000"/>
              </a:spcBef>
              <a:spcAft>
                <a:spcPts val="0"/>
              </a:spcAft>
              <a:buNone/>
            </a:pPr>
            <a:r>
              <a:rPr lang="en" b="1"/>
              <a:t>Design Considerations</a:t>
            </a:r>
            <a:endParaRPr b="1"/>
          </a:p>
          <a:p>
            <a:pPr marL="457200" lvl="0" indent="-311150" algn="l" rtl="0">
              <a:spcBef>
                <a:spcPts val="1000"/>
              </a:spcBef>
              <a:spcAft>
                <a:spcPts val="0"/>
              </a:spcAft>
              <a:buSzPts val="1300"/>
              <a:buChar char="●"/>
            </a:pPr>
            <a:r>
              <a:rPr lang="en"/>
              <a:t>Write intensive</a:t>
            </a:r>
            <a:endParaRPr/>
          </a:p>
          <a:p>
            <a:pPr marL="457200" lvl="0" indent="-311150" algn="l" rtl="0">
              <a:spcBef>
                <a:spcPts val="0"/>
              </a:spcBef>
              <a:spcAft>
                <a:spcPts val="0"/>
              </a:spcAft>
              <a:buSzPts val="1300"/>
              <a:buChar char="●"/>
            </a:pPr>
            <a:r>
              <a:rPr lang="en"/>
              <a:t>Almost ideal read performance</a:t>
            </a:r>
            <a:endParaRPr/>
          </a:p>
          <a:p>
            <a:pPr marL="457200" lvl="0" indent="-311150" algn="l" rtl="0">
              <a:spcBef>
                <a:spcPts val="0"/>
              </a:spcBef>
              <a:spcAft>
                <a:spcPts val="0"/>
              </a:spcAft>
              <a:buSzPts val="1300"/>
              <a:buChar char="●"/>
            </a:pPr>
            <a:r>
              <a:rPr lang="en"/>
              <a:t>Deletes can be tricky as the tree needs to be balanced</a:t>
            </a:r>
            <a:endParaRPr/>
          </a:p>
        </p:txBody>
      </p:sp>
      <p:sp>
        <p:nvSpPr>
          <p:cNvPr id="195" name="Google Shape;195;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B-Trees</a:t>
            </a:r>
            <a:endParaRPr sz="3000"/>
          </a:p>
        </p:txBody>
      </p:sp>
      <p:pic>
        <p:nvPicPr>
          <p:cNvPr id="196" name="Google Shape;196;p26"/>
          <p:cNvPicPr preferRelativeResize="0"/>
          <p:nvPr/>
        </p:nvPicPr>
        <p:blipFill>
          <a:blip r:embed="rId3">
            <a:alphaModFix/>
          </a:blip>
          <a:stretch>
            <a:fillRect/>
          </a:stretch>
        </p:blipFill>
        <p:spPr>
          <a:xfrm>
            <a:off x="5581925" y="2997550"/>
            <a:ext cx="3218699" cy="183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Paper by H. Yokota et. al. on how B-Trees can be processed</a:t>
            </a:r>
            <a:br>
              <a:rPr lang="en"/>
            </a:br>
            <a:r>
              <a:rPr lang="en"/>
              <a:t>parallely.</a:t>
            </a:r>
            <a:endParaRPr/>
          </a:p>
          <a:p>
            <a:pPr marL="0" lvl="0" indent="0" algn="l" rtl="0">
              <a:spcBef>
                <a:spcPts val="1000"/>
              </a:spcBef>
              <a:spcAft>
                <a:spcPts val="0"/>
              </a:spcAft>
              <a:buNone/>
            </a:pPr>
            <a:r>
              <a:rPr lang="en" b="1"/>
              <a:t>Highlights</a:t>
            </a:r>
            <a:endParaRPr b="1"/>
          </a:p>
          <a:p>
            <a:pPr marL="457200" lvl="0" indent="-311150" algn="l" rtl="0">
              <a:spcBef>
                <a:spcPts val="1000"/>
              </a:spcBef>
              <a:spcAft>
                <a:spcPts val="0"/>
              </a:spcAft>
              <a:buSzPts val="1300"/>
              <a:buChar char="●"/>
            </a:pPr>
            <a:r>
              <a:rPr lang="en"/>
              <a:t>Designed to work with shared-nothing architectures</a:t>
            </a:r>
            <a:endParaRPr/>
          </a:p>
          <a:p>
            <a:pPr marL="457200" lvl="0" indent="-311150" algn="l" rtl="0">
              <a:spcBef>
                <a:spcPts val="0"/>
              </a:spcBef>
              <a:spcAft>
                <a:spcPts val="0"/>
              </a:spcAft>
              <a:buSzPts val="1300"/>
              <a:buChar char="●"/>
            </a:pPr>
            <a:r>
              <a:rPr lang="en"/>
              <a:t>Sub-trees of the B-Tree assigned to Processing Elements</a:t>
            </a:r>
            <a:endParaRPr/>
          </a:p>
          <a:p>
            <a:pPr marL="457200" lvl="0" indent="-311150" algn="l" rtl="0">
              <a:spcBef>
                <a:spcPts val="0"/>
              </a:spcBef>
              <a:spcAft>
                <a:spcPts val="0"/>
              </a:spcAft>
              <a:buSzPts val="1300"/>
              <a:buChar char="●"/>
            </a:pPr>
            <a:r>
              <a:rPr lang="en"/>
              <a:t>Lightweight data-page migration</a:t>
            </a:r>
            <a:endParaRPr/>
          </a:p>
          <a:p>
            <a:pPr marL="457200" lvl="0" indent="-311150" algn="l" rtl="0">
              <a:spcBef>
                <a:spcPts val="0"/>
              </a:spcBef>
              <a:spcAft>
                <a:spcPts val="0"/>
              </a:spcAft>
              <a:buSzPts val="1300"/>
              <a:buChar char="●"/>
            </a:pPr>
            <a:r>
              <a:rPr lang="en"/>
              <a:t>Might need more read request handoffs</a:t>
            </a:r>
            <a:endParaRPr/>
          </a:p>
          <a:p>
            <a:pPr marL="457200" lvl="0" indent="-311150" algn="l" rtl="0">
              <a:spcBef>
                <a:spcPts val="0"/>
              </a:spcBef>
              <a:spcAft>
                <a:spcPts val="0"/>
              </a:spcAft>
              <a:buSzPts val="1300"/>
              <a:buChar char="●"/>
            </a:pPr>
            <a:r>
              <a:rPr lang="en"/>
              <a:t>Parallel processing of range queries</a:t>
            </a:r>
            <a:endParaRPr/>
          </a:p>
        </p:txBody>
      </p:sp>
      <p:sp>
        <p:nvSpPr>
          <p:cNvPr id="202" name="Google Shape;202;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Fat-Btree: An Update-Conscious Parallel Directory Structure</a:t>
            </a:r>
            <a:endParaRPr sz="1800"/>
          </a:p>
        </p:txBody>
      </p:sp>
      <p:sp>
        <p:nvSpPr>
          <p:cNvPr id="203" name="Google Shape;203;p27"/>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and Image citation: H. Yokota, Y. Kanemasa and J. Miyazaki, "Fat-Btree: an update-conscious parallel directory structure," Proceedings 15th International Conference on Data Engineering (Cat. No.99CB36337), Sydney, NSW, Australia, 1999, pp. 448-457.</a:t>
            </a:r>
            <a:endParaRPr sz="800"/>
          </a:p>
        </p:txBody>
      </p:sp>
      <p:pic>
        <p:nvPicPr>
          <p:cNvPr id="204" name="Google Shape;204;p27"/>
          <p:cNvPicPr preferRelativeResize="0"/>
          <p:nvPr/>
        </p:nvPicPr>
        <p:blipFill>
          <a:blip r:embed="rId3">
            <a:alphaModFix/>
          </a:blip>
          <a:stretch>
            <a:fillRect/>
          </a:stretch>
        </p:blipFill>
        <p:spPr>
          <a:xfrm>
            <a:off x="5444220" y="1990433"/>
            <a:ext cx="2973925" cy="2481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Indexing on Intervals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Paper by G. Sfakianakis et. al. which proposes a novel solution for creating interval indexes in Key-Value stores</a:t>
            </a:r>
            <a:endParaRPr/>
          </a:p>
          <a:p>
            <a:pPr marL="0" lvl="0" indent="0" algn="l" rtl="0">
              <a:spcBef>
                <a:spcPts val="1000"/>
              </a:spcBef>
              <a:spcAft>
                <a:spcPts val="0"/>
              </a:spcAft>
              <a:buNone/>
            </a:pPr>
            <a:r>
              <a:rPr lang="en" b="1"/>
              <a:t>Challenges</a:t>
            </a:r>
            <a:endParaRPr b="1"/>
          </a:p>
          <a:p>
            <a:pPr marL="457200" lvl="0" indent="-311150" algn="l" rtl="0">
              <a:spcBef>
                <a:spcPts val="1000"/>
              </a:spcBef>
              <a:spcAft>
                <a:spcPts val="0"/>
              </a:spcAft>
              <a:buSzPts val="1300"/>
              <a:buAutoNum type="arabicPeriod"/>
            </a:pPr>
            <a:r>
              <a:rPr lang="en"/>
              <a:t>Intervals are different from range queries</a:t>
            </a:r>
            <a:endParaRPr/>
          </a:p>
          <a:p>
            <a:pPr marL="457200" lvl="0" indent="-311150" algn="l" rtl="0">
              <a:spcBef>
                <a:spcPts val="0"/>
              </a:spcBef>
              <a:spcAft>
                <a:spcPts val="0"/>
              </a:spcAft>
              <a:buSzPts val="1300"/>
              <a:buAutoNum type="arabicPeriod"/>
            </a:pPr>
            <a:r>
              <a:rPr lang="en"/>
              <a:t>There are usually implicit assumptions made</a:t>
            </a:r>
            <a:br>
              <a:rPr lang="en"/>
            </a:br>
            <a:r>
              <a:rPr lang="en"/>
              <a:t>when processing such queries</a:t>
            </a:r>
            <a:endParaRPr/>
          </a:p>
          <a:p>
            <a:pPr marL="457200" lvl="0" indent="-311150" algn="l" rtl="0">
              <a:spcBef>
                <a:spcPts val="0"/>
              </a:spcBef>
              <a:spcAft>
                <a:spcPts val="0"/>
              </a:spcAft>
              <a:buSzPts val="1300"/>
              <a:buAutoNum type="arabicPeriod"/>
            </a:pPr>
            <a:r>
              <a:rPr lang="en"/>
              <a:t>Data for queries are not usually present in </a:t>
            </a:r>
            <a:br>
              <a:rPr lang="en"/>
            </a:br>
            <a:r>
              <a:rPr lang="en"/>
              <a:t>key of the key-value stores</a:t>
            </a:r>
            <a:endParaRPr/>
          </a:p>
          <a:p>
            <a:pPr marL="457200" lvl="0" indent="-311150" algn="l" rtl="0">
              <a:spcBef>
                <a:spcPts val="0"/>
              </a:spcBef>
              <a:spcAft>
                <a:spcPts val="0"/>
              </a:spcAft>
              <a:buSzPts val="1300"/>
              <a:buAutoNum type="arabicPeriod"/>
            </a:pPr>
            <a:r>
              <a:rPr lang="en"/>
              <a:t>Nature of data that involve such queries -</a:t>
            </a:r>
            <a:br>
              <a:rPr lang="en"/>
            </a:br>
            <a:r>
              <a:rPr lang="en"/>
              <a:t>spatial, temporal, and scientific</a:t>
            </a:r>
            <a:endParaRPr/>
          </a:p>
        </p:txBody>
      </p:sp>
      <p:sp>
        <p:nvSpPr>
          <p:cNvPr id="215" name="Google Shape;215;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Interval indexing and querying on key-value cloud stores</a:t>
            </a:r>
            <a:endParaRPr sz="1800"/>
          </a:p>
        </p:txBody>
      </p:sp>
      <p:sp>
        <p:nvSpPr>
          <p:cNvPr id="216" name="Google Shape;216;p29"/>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and Image citation: G. Sfakianakis, I. Patlakas, N. Ntarmos and P. Triantafillou, "Interval indexing and querying on key-value cloud stores," 2013 IEEE 29th International Conference on Data Engineering (ICDE), Brisbane, QLD, 2013, pp. 805-816.</a:t>
            </a:r>
            <a:endParaRPr sz="800"/>
          </a:p>
        </p:txBody>
      </p:sp>
      <p:pic>
        <p:nvPicPr>
          <p:cNvPr id="217" name="Google Shape;217;p29"/>
          <p:cNvPicPr preferRelativeResize="0"/>
          <p:nvPr/>
        </p:nvPicPr>
        <p:blipFill>
          <a:blip r:embed="rId3">
            <a:alphaModFix/>
          </a:blip>
          <a:stretch>
            <a:fillRect/>
          </a:stretch>
        </p:blipFill>
        <p:spPr>
          <a:xfrm>
            <a:off x="4660650" y="2571745"/>
            <a:ext cx="3757501" cy="172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paper proposes two index structures - MRSegmentTree and EndPoint Index. </a:t>
            </a:r>
            <a:endParaRPr/>
          </a:p>
          <a:p>
            <a:pPr marL="0" lvl="0" indent="0" algn="l" rtl="0">
              <a:spcBef>
                <a:spcPts val="1000"/>
              </a:spcBef>
              <a:spcAft>
                <a:spcPts val="0"/>
              </a:spcAft>
              <a:buNone/>
            </a:pPr>
            <a:r>
              <a:rPr lang="en" b="1"/>
              <a:t>Highlights</a:t>
            </a:r>
            <a:endParaRPr b="1"/>
          </a:p>
          <a:p>
            <a:pPr marL="457200" lvl="0" indent="-311150" algn="l" rtl="0">
              <a:spcBef>
                <a:spcPts val="1000"/>
              </a:spcBef>
              <a:spcAft>
                <a:spcPts val="0"/>
              </a:spcAft>
              <a:buSzPts val="1300"/>
              <a:buChar char="●"/>
            </a:pPr>
            <a:r>
              <a:rPr lang="en"/>
              <a:t>Algorithms proposed are suited for cloud based key-value stores</a:t>
            </a:r>
            <a:endParaRPr/>
          </a:p>
          <a:p>
            <a:pPr marL="457200" lvl="0" indent="-311150" algn="l" rtl="0">
              <a:spcBef>
                <a:spcPts val="0"/>
              </a:spcBef>
              <a:spcAft>
                <a:spcPts val="0"/>
              </a:spcAft>
              <a:buSzPts val="1300"/>
              <a:buChar char="●"/>
            </a:pPr>
            <a:r>
              <a:rPr lang="en"/>
              <a:t>Use the MapReduce for efficient and scalable implementation</a:t>
            </a:r>
            <a:endParaRPr/>
          </a:p>
          <a:p>
            <a:pPr marL="457200" lvl="0" indent="-311150" algn="l" rtl="0">
              <a:spcBef>
                <a:spcPts val="0"/>
              </a:spcBef>
              <a:spcAft>
                <a:spcPts val="0"/>
              </a:spcAft>
              <a:buSzPts val="1300"/>
              <a:buChar char="●"/>
            </a:pPr>
            <a:r>
              <a:rPr lang="en"/>
              <a:t>Can be extended to be used in any NoSQL database implementation</a:t>
            </a:r>
            <a:endParaRPr/>
          </a:p>
          <a:p>
            <a:pPr marL="0" lvl="0" indent="0" algn="l" rtl="0">
              <a:spcBef>
                <a:spcPts val="1000"/>
              </a:spcBef>
              <a:spcAft>
                <a:spcPts val="0"/>
              </a:spcAft>
              <a:buNone/>
            </a:pPr>
            <a:r>
              <a:rPr lang="en" b="1"/>
              <a:t>High Level Process</a:t>
            </a:r>
            <a:endParaRPr b="1"/>
          </a:p>
          <a:p>
            <a:pPr marL="457200" lvl="0" indent="-311150" algn="l" rtl="0">
              <a:spcBef>
                <a:spcPts val="1000"/>
              </a:spcBef>
              <a:spcAft>
                <a:spcPts val="0"/>
              </a:spcAft>
              <a:buSzPts val="1300"/>
              <a:buChar char="●"/>
            </a:pPr>
            <a:r>
              <a:rPr lang="en"/>
              <a:t>Compute the EndPoint Index structure using a MapReduce job</a:t>
            </a:r>
            <a:endParaRPr/>
          </a:p>
          <a:p>
            <a:pPr marL="457200" lvl="0" indent="-311150" algn="l" rtl="0">
              <a:spcBef>
                <a:spcPts val="0"/>
              </a:spcBef>
              <a:spcAft>
                <a:spcPts val="0"/>
              </a:spcAft>
              <a:buSzPts val="1300"/>
              <a:buChar char="●"/>
            </a:pPr>
            <a:r>
              <a:rPr lang="en"/>
              <a:t>Use the EndPoint Index to create a SegmentTree in a separate MapReduce Job</a:t>
            </a:r>
            <a:endParaRPr/>
          </a:p>
        </p:txBody>
      </p:sp>
      <p:sp>
        <p:nvSpPr>
          <p:cNvPr id="223" name="Google Shape;223;p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Interval indexing and querying on key-value cloud stores</a:t>
            </a:r>
            <a:endParaRPr sz="1800"/>
          </a:p>
        </p:txBody>
      </p:sp>
      <p:sp>
        <p:nvSpPr>
          <p:cNvPr id="224" name="Google Shape;224;p30"/>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citation: G. Sfakianakis, I. Patlakas, N. Ntarmos and P. Triantafillou, "Interval indexing and querying on key-value cloud stores," 2013 IEEE 29th International Conference on Data Engineering (ICDE), Brisbane, QLD, 2013, pp. 805-816.</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process for creating the </a:t>
            </a:r>
            <a:r>
              <a:rPr lang="en" b="1"/>
              <a:t>End Point Index</a:t>
            </a:r>
            <a:r>
              <a:rPr lang="en"/>
              <a:t> is as follows:</a:t>
            </a:r>
            <a:endParaRPr b="1"/>
          </a:p>
          <a:p>
            <a:pPr marL="457200" lvl="0" indent="-311150" algn="l" rtl="0">
              <a:spcBef>
                <a:spcPts val="1000"/>
              </a:spcBef>
              <a:spcAft>
                <a:spcPts val="0"/>
              </a:spcAft>
              <a:buSzPts val="1300"/>
              <a:buChar char="●"/>
            </a:pPr>
            <a:r>
              <a:rPr lang="en"/>
              <a:t>Run a MapReduce job where each mapper is assigned a subset of the entire data</a:t>
            </a:r>
            <a:endParaRPr/>
          </a:p>
          <a:p>
            <a:pPr marL="457200" lvl="0" indent="-311150" algn="l" rtl="0">
              <a:spcBef>
                <a:spcPts val="0"/>
              </a:spcBef>
              <a:spcAft>
                <a:spcPts val="0"/>
              </a:spcAft>
              <a:buSzPts val="1300"/>
              <a:buChar char="●"/>
            </a:pPr>
            <a:r>
              <a:rPr lang="en"/>
              <a:t>For each row, the mapper emmits two rows: </a:t>
            </a:r>
            <a:r>
              <a:rPr lang="en" sz="1100" i="1"/>
              <a:t>{begin: &lt; ”r”|rowkey = end &gt;} and {end: &lt; ”l”|rowkey = begin &gt;}</a:t>
            </a:r>
            <a:endParaRPr sz="1100" i="1"/>
          </a:p>
          <a:p>
            <a:pPr marL="457200" lvl="0" indent="-311150" algn="l" rtl="0">
              <a:spcBef>
                <a:spcPts val="0"/>
              </a:spcBef>
              <a:spcAft>
                <a:spcPts val="0"/>
              </a:spcAft>
              <a:buSzPts val="1300"/>
              <a:buChar char="●"/>
            </a:pPr>
            <a:r>
              <a:rPr lang="en"/>
              <a:t>This creates an inverted index which is stored in the underlying database</a:t>
            </a:r>
            <a:endParaRPr/>
          </a:p>
          <a:p>
            <a:pPr marL="0" lvl="0" indent="0" algn="l" rtl="0">
              <a:spcBef>
                <a:spcPts val="1000"/>
              </a:spcBef>
              <a:spcAft>
                <a:spcPts val="0"/>
              </a:spcAft>
              <a:buNone/>
            </a:pPr>
            <a:endParaRPr/>
          </a:p>
          <a:p>
            <a:pPr marL="0" lvl="0" indent="0" algn="l" rtl="0">
              <a:spcBef>
                <a:spcPts val="1000"/>
              </a:spcBef>
              <a:spcAft>
                <a:spcPts val="0"/>
              </a:spcAft>
              <a:buNone/>
            </a:pPr>
            <a:r>
              <a:rPr lang="en"/>
              <a:t>Certain considerations need to be accounted for in this job. There will be cases when the end-point is not explicitly defined, and the mapper will have to compute the same. </a:t>
            </a:r>
            <a:endParaRPr/>
          </a:p>
          <a:p>
            <a:pPr marL="0" lvl="0" indent="0" algn="l" rtl="0">
              <a:spcBef>
                <a:spcPts val="1000"/>
              </a:spcBef>
              <a:spcAft>
                <a:spcPts val="0"/>
              </a:spcAft>
              <a:buNone/>
            </a:pPr>
            <a:r>
              <a:rPr lang="en"/>
              <a:t>The entire write operation can also be optimized be using HFiles as an intermediary for bulk inserts. </a:t>
            </a:r>
            <a:endParaRPr/>
          </a:p>
          <a:p>
            <a:pPr marL="0" lvl="0" indent="0" algn="l" rtl="0">
              <a:spcBef>
                <a:spcPts val="1000"/>
              </a:spcBef>
              <a:spcAft>
                <a:spcPts val="1000"/>
              </a:spcAft>
              <a:buNone/>
            </a:pPr>
            <a:endParaRPr/>
          </a:p>
        </p:txBody>
      </p:sp>
      <p:sp>
        <p:nvSpPr>
          <p:cNvPr id="230" name="Google Shape;230;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Interval indexing and querying on key-value cloud stores</a:t>
            </a:r>
            <a:endParaRPr sz="1800"/>
          </a:p>
        </p:txBody>
      </p:sp>
      <p:sp>
        <p:nvSpPr>
          <p:cNvPr id="231" name="Google Shape;231;p31"/>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citation: G. Sfakianakis, I. Patlakas, N. Ntarmos and P. Triantafillou, "Interval indexing and querying on key-value cloud stores," 2013 IEEE 29th International Conference on Data Engineering (ICDE), Brisbane, QLD, 2013, pp. 805-816.</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process for creating the </a:t>
            </a:r>
            <a:r>
              <a:rPr lang="en" b="1"/>
              <a:t>MRSegmentTree Index</a:t>
            </a:r>
            <a:r>
              <a:rPr lang="en"/>
              <a:t> is as follows:</a:t>
            </a:r>
            <a:endParaRPr/>
          </a:p>
          <a:p>
            <a:pPr marL="457200" lvl="0" indent="-311150" algn="l" rtl="0">
              <a:spcBef>
                <a:spcPts val="1000"/>
              </a:spcBef>
              <a:spcAft>
                <a:spcPts val="0"/>
              </a:spcAft>
              <a:buSzPts val="1300"/>
              <a:buChar char="●"/>
            </a:pPr>
            <a:r>
              <a:rPr lang="en"/>
              <a:t>First, a MR job is run on a subset of the EPI </a:t>
            </a:r>
            <a:endParaRPr/>
          </a:p>
          <a:p>
            <a:pPr marL="457200" lvl="0" indent="-311150" algn="l" rtl="0">
              <a:spcBef>
                <a:spcPts val="0"/>
              </a:spcBef>
              <a:spcAft>
                <a:spcPts val="0"/>
              </a:spcAft>
              <a:buSzPts val="1300"/>
              <a:buChar char="●"/>
            </a:pPr>
            <a:r>
              <a:rPr lang="en"/>
              <a:t>Each mapper creates a sub-tree of the elements it has been</a:t>
            </a:r>
            <a:br>
              <a:rPr lang="en"/>
            </a:br>
            <a:r>
              <a:rPr lang="en"/>
              <a:t>assigned</a:t>
            </a:r>
            <a:endParaRPr/>
          </a:p>
          <a:p>
            <a:pPr marL="457200" lvl="0" indent="-311150" algn="l" rtl="0">
              <a:spcBef>
                <a:spcPts val="0"/>
              </a:spcBef>
              <a:spcAft>
                <a:spcPts val="0"/>
              </a:spcAft>
              <a:buSzPts val="1300"/>
              <a:buChar char="●"/>
            </a:pPr>
            <a:r>
              <a:rPr lang="en"/>
              <a:t>The “top-tree” is precomputed in the start-up phase of MR,</a:t>
            </a:r>
            <a:br>
              <a:rPr lang="en"/>
            </a:br>
            <a:r>
              <a:rPr lang="en"/>
              <a:t>and each mapper updates this tree with its corresponding </a:t>
            </a:r>
            <a:br>
              <a:rPr lang="en"/>
            </a:br>
            <a:r>
              <a:rPr lang="en"/>
              <a:t>subtree.</a:t>
            </a:r>
            <a:endParaRPr/>
          </a:p>
          <a:p>
            <a:pPr marL="457200" lvl="0" indent="-311150" algn="l" rtl="0">
              <a:spcBef>
                <a:spcPts val="0"/>
              </a:spcBef>
              <a:spcAft>
                <a:spcPts val="0"/>
              </a:spcAft>
              <a:buSzPts val="1300"/>
              <a:buChar char="●"/>
            </a:pPr>
            <a:r>
              <a:rPr lang="en"/>
              <a:t>A unique row-key is created for the root node</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237" name="Google Shape;237;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Interval indexing and querying on key-value cloud stores</a:t>
            </a:r>
            <a:endParaRPr sz="1800"/>
          </a:p>
        </p:txBody>
      </p:sp>
      <p:sp>
        <p:nvSpPr>
          <p:cNvPr id="238" name="Google Shape;238;p32"/>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citation: G. Sfakianakis, I. Patlakas, N. Ntarmos and P. Triantafillou, "Interval indexing and querying on key-value cloud stores," 2013 IEEE 29th International Conference on Data Engineering (ICDE), Brisbane, QLD, 2013, pp. 805-816.</a:t>
            </a:r>
            <a:endParaRPr sz="800"/>
          </a:p>
        </p:txBody>
      </p:sp>
      <p:pic>
        <p:nvPicPr>
          <p:cNvPr id="239" name="Google Shape;239;p32"/>
          <p:cNvPicPr preferRelativeResize="0"/>
          <p:nvPr/>
        </p:nvPicPr>
        <p:blipFill>
          <a:blip r:embed="rId3">
            <a:alphaModFix/>
          </a:blip>
          <a:stretch>
            <a:fillRect/>
          </a:stretch>
        </p:blipFill>
        <p:spPr>
          <a:xfrm>
            <a:off x="5586560" y="2031369"/>
            <a:ext cx="2831590" cy="239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body" idx="1"/>
          </p:nvPr>
        </p:nvSpPr>
        <p:spPr>
          <a:xfrm>
            <a:off x="3334150" y="1940675"/>
            <a:ext cx="50841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figure to the left shows how the execution of intersection and stabbing queries take place.</a:t>
            </a:r>
            <a:endParaRPr/>
          </a:p>
          <a:p>
            <a:pPr marL="0" lvl="0" indent="0" algn="l" rtl="0">
              <a:spcBef>
                <a:spcPts val="1000"/>
              </a:spcBef>
              <a:spcAft>
                <a:spcPts val="0"/>
              </a:spcAft>
              <a:buNone/>
            </a:pPr>
            <a:r>
              <a:rPr lang="en" b="1"/>
              <a:t>Index Updates</a:t>
            </a:r>
            <a:endParaRPr b="1"/>
          </a:p>
          <a:p>
            <a:pPr marL="0" lvl="0" indent="0" algn="l" rtl="0">
              <a:spcBef>
                <a:spcPts val="1000"/>
              </a:spcBef>
              <a:spcAft>
                <a:spcPts val="0"/>
              </a:spcAft>
              <a:buNone/>
            </a:pPr>
            <a:r>
              <a:rPr lang="en"/>
              <a:t>Index updates are handled via a separate Updates Index. </a:t>
            </a:r>
            <a:endParaRPr/>
          </a:p>
          <a:p>
            <a:pPr marL="0" lvl="0" indent="0" algn="l" rtl="0">
              <a:spcBef>
                <a:spcPts val="1000"/>
              </a:spcBef>
              <a:spcAft>
                <a:spcPts val="0"/>
              </a:spcAft>
              <a:buNone/>
            </a:pPr>
            <a:r>
              <a:rPr lang="en"/>
              <a:t>This is a smaller version of the EPI, which tracks updates similar to a write-ahead log and is merged to the main index periodically</a:t>
            </a:r>
            <a:endParaRPr/>
          </a:p>
          <a:p>
            <a:pPr marL="0" lvl="0" indent="0" algn="l" rtl="0">
              <a:spcBef>
                <a:spcPts val="1000"/>
              </a:spcBef>
              <a:spcAft>
                <a:spcPts val="1000"/>
              </a:spcAft>
              <a:buNone/>
            </a:pPr>
            <a:endParaRPr/>
          </a:p>
        </p:txBody>
      </p:sp>
      <p:sp>
        <p:nvSpPr>
          <p:cNvPr id="245" name="Google Shape;245;p3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Interval indexing and querying on key-value cloud stores</a:t>
            </a:r>
            <a:endParaRPr sz="1800"/>
          </a:p>
        </p:txBody>
      </p:sp>
      <p:sp>
        <p:nvSpPr>
          <p:cNvPr id="246" name="Google Shape;246;p33"/>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citation: G. Sfakianakis, I. Patlakas, N. Ntarmos and P. Triantafillou, "Interval indexing and querying on key-value cloud stores," 2013 IEEE 29th International Conference on Data Engineering (ICDE), Brisbane, QLD, 2013, pp. 805-816.</a:t>
            </a:r>
            <a:endParaRPr sz="800"/>
          </a:p>
        </p:txBody>
      </p:sp>
      <p:pic>
        <p:nvPicPr>
          <p:cNvPr id="247" name="Google Shape;247;p33"/>
          <p:cNvPicPr preferRelativeResize="0"/>
          <p:nvPr/>
        </p:nvPicPr>
        <p:blipFill>
          <a:blip r:embed="rId3">
            <a:alphaModFix/>
          </a:blip>
          <a:stretch>
            <a:fillRect/>
          </a:stretch>
        </p:blipFill>
        <p:spPr>
          <a:xfrm>
            <a:off x="729450" y="1853850"/>
            <a:ext cx="2604699" cy="2800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ctrTitle"/>
          </p:nvPr>
        </p:nvSpPr>
        <p:spPr>
          <a:xfrm>
            <a:off x="729450" y="1322450"/>
            <a:ext cx="4757100" cy="14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Indexing in Key-Value Stores</a:t>
            </a:r>
            <a:endParaRPr/>
          </a:p>
        </p:txBody>
      </p:sp>
      <p:sp>
        <p:nvSpPr>
          <p:cNvPr id="253" name="Google Shape;253;p34"/>
          <p:cNvSpPr txBox="1">
            <a:spLocks noGrp="1"/>
          </p:cNvSpPr>
          <p:nvPr>
            <p:ph type="subTitle" idx="1"/>
          </p:nvPr>
        </p:nvSpPr>
        <p:spPr>
          <a:xfrm>
            <a:off x="729600" y="2921750"/>
            <a:ext cx="3787800" cy="824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Suresh Siddharth</a:t>
            </a:r>
            <a:endParaRPr/>
          </a:p>
          <a:p>
            <a:pPr marL="0" lvl="0" indent="0" algn="l" rtl="0">
              <a:lnSpc>
                <a:spcPct val="150000"/>
              </a:lnSpc>
              <a:spcBef>
                <a:spcPts val="0"/>
              </a:spcBef>
              <a:spcAft>
                <a:spcPts val="0"/>
              </a:spcAft>
              <a:buNone/>
            </a:pPr>
            <a:r>
              <a:rPr lang="en"/>
              <a:t>CSCI-5980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Indexing?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Key-Value stores are becoming the de facto standard for most Big Data applications. These databases need to serve huge volumes of data at minimal time. </a:t>
            </a:r>
            <a:endParaRPr/>
          </a:p>
          <a:p>
            <a:pPr marL="0" lvl="0" indent="0" algn="l" rtl="0">
              <a:spcBef>
                <a:spcPts val="1000"/>
              </a:spcBef>
              <a:spcAft>
                <a:spcPts val="0"/>
              </a:spcAft>
              <a:buNone/>
            </a:pPr>
            <a:r>
              <a:rPr lang="en" b="1"/>
              <a:t>Challenges</a:t>
            </a:r>
            <a:endParaRPr b="1"/>
          </a:p>
          <a:p>
            <a:pPr marL="457200" lvl="0" indent="-311150" algn="l" rtl="0">
              <a:spcBef>
                <a:spcPts val="1000"/>
              </a:spcBef>
              <a:spcAft>
                <a:spcPts val="0"/>
              </a:spcAft>
              <a:buSzPts val="1300"/>
              <a:buChar char="●"/>
            </a:pPr>
            <a:r>
              <a:rPr lang="en"/>
              <a:t>Limited RAM availability</a:t>
            </a:r>
            <a:endParaRPr/>
          </a:p>
          <a:p>
            <a:pPr marL="457200" lvl="0" indent="-311150" algn="l" rtl="0">
              <a:spcBef>
                <a:spcPts val="0"/>
              </a:spcBef>
              <a:spcAft>
                <a:spcPts val="0"/>
              </a:spcAft>
              <a:buSzPts val="1300"/>
              <a:buChar char="●"/>
            </a:pPr>
            <a:r>
              <a:rPr lang="en"/>
              <a:t>Indexing is an overhead</a:t>
            </a:r>
            <a:endParaRPr/>
          </a:p>
          <a:p>
            <a:pPr marL="457200" lvl="0" indent="-311150" algn="l" rtl="0">
              <a:spcBef>
                <a:spcPts val="0"/>
              </a:spcBef>
              <a:spcAft>
                <a:spcPts val="0"/>
              </a:spcAft>
              <a:buSzPts val="1300"/>
              <a:buChar char="●"/>
            </a:pPr>
            <a:r>
              <a:rPr lang="en"/>
              <a:t>Traditional NoSQL indexing does not support query by value</a:t>
            </a:r>
            <a:endParaRPr/>
          </a:p>
          <a:p>
            <a:pPr marL="457200" lvl="0" indent="-311150" algn="l" rtl="0">
              <a:spcBef>
                <a:spcPts val="0"/>
              </a:spcBef>
              <a:spcAft>
                <a:spcPts val="0"/>
              </a:spcAft>
              <a:buSzPts val="1300"/>
              <a:buChar char="●"/>
            </a:pPr>
            <a:r>
              <a:rPr lang="en"/>
              <a:t>Optimized for read or write performance?</a:t>
            </a:r>
            <a:endParaRPr/>
          </a:p>
        </p:txBody>
      </p:sp>
      <p:sp>
        <p:nvSpPr>
          <p:cNvPr id="147" name="Google Shape;147;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need indexes?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Kinds of Indexes</a:t>
            </a:r>
            <a:endParaRPr sz="3000"/>
          </a:p>
        </p:txBody>
      </p:sp>
      <p:sp>
        <p:nvSpPr>
          <p:cNvPr id="153" name="Google Shape;153;p20"/>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t>Generally, most indexes fall under one the following categories:</a:t>
            </a:r>
            <a:endParaRPr/>
          </a:p>
          <a:p>
            <a:pPr marL="457200" marR="0" lvl="0" indent="-311150" algn="l" rtl="0">
              <a:lnSpc>
                <a:spcPct val="115000"/>
              </a:lnSpc>
              <a:spcBef>
                <a:spcPts val="1000"/>
              </a:spcBef>
              <a:spcAft>
                <a:spcPts val="0"/>
              </a:spcAft>
              <a:buSzPts val="1300"/>
              <a:buChar char="●"/>
            </a:pPr>
            <a:r>
              <a:rPr lang="en"/>
              <a:t>LSM-Tree/SSTable Based</a:t>
            </a:r>
            <a:endParaRPr/>
          </a:p>
          <a:p>
            <a:pPr marL="457200" marR="0" lvl="0" indent="-311150" algn="l" rtl="0">
              <a:lnSpc>
                <a:spcPct val="115000"/>
              </a:lnSpc>
              <a:spcBef>
                <a:spcPts val="0"/>
              </a:spcBef>
              <a:spcAft>
                <a:spcPts val="0"/>
              </a:spcAft>
              <a:buSzPts val="1300"/>
              <a:buChar char="●"/>
            </a:pPr>
            <a:r>
              <a:rPr lang="en"/>
              <a:t>B-Tree Based</a:t>
            </a:r>
            <a:endParaRPr/>
          </a:p>
          <a:p>
            <a:pPr marL="0" marR="0" lvl="0" indent="0" algn="l" rtl="0">
              <a:lnSpc>
                <a:spcPct val="115000"/>
              </a:lnSpc>
              <a:spcBef>
                <a:spcPts val="1000"/>
              </a:spcBef>
              <a:spcAft>
                <a:spcPts val="0"/>
              </a:spcAft>
              <a:buNone/>
            </a:pPr>
            <a:endParaRPr/>
          </a:p>
          <a:p>
            <a:pPr marL="0" marR="0" lvl="0" indent="0" algn="l" rtl="0">
              <a:lnSpc>
                <a:spcPct val="115000"/>
              </a:lnSpc>
              <a:spcBef>
                <a:spcPts val="1000"/>
              </a:spcBef>
              <a:spcAft>
                <a:spcPts val="0"/>
              </a:spcAft>
              <a:buNone/>
            </a:pPr>
            <a:r>
              <a:rPr lang="en"/>
              <a:t>Of course, there are more!</a:t>
            </a:r>
            <a:endParaRPr/>
          </a:p>
          <a:p>
            <a:pPr marL="0" lvl="0" indent="0" algn="l" rtl="0">
              <a:lnSpc>
                <a:spcPct val="115000"/>
              </a:lnSpc>
              <a:spcBef>
                <a:spcPts val="10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indexing scheme followed by the more popular key-value stores in the market. Google’s BigTable, Amazon’s DynamoDB, and LevelDB to name a few.</a:t>
            </a:r>
            <a:endParaRPr/>
          </a:p>
          <a:p>
            <a:pPr marL="0" lvl="0" indent="0" algn="l" rtl="0">
              <a:spcBef>
                <a:spcPts val="1000"/>
              </a:spcBef>
              <a:spcAft>
                <a:spcPts val="0"/>
              </a:spcAft>
              <a:buNone/>
            </a:pPr>
            <a:r>
              <a:rPr lang="en" b="1"/>
              <a:t>Design Considerations</a:t>
            </a:r>
            <a:endParaRPr b="1"/>
          </a:p>
          <a:p>
            <a:pPr marL="457200" lvl="0" indent="-311150" algn="l" rtl="0">
              <a:spcBef>
                <a:spcPts val="1000"/>
              </a:spcBef>
              <a:spcAft>
                <a:spcPts val="0"/>
              </a:spcAft>
              <a:buSzPts val="1300"/>
              <a:buChar char="●"/>
            </a:pPr>
            <a:r>
              <a:rPr lang="en"/>
              <a:t>Write optimized</a:t>
            </a:r>
            <a:endParaRPr/>
          </a:p>
          <a:p>
            <a:pPr marL="457200" lvl="0" indent="-311150" algn="l" rtl="0">
              <a:spcBef>
                <a:spcPts val="0"/>
              </a:spcBef>
              <a:spcAft>
                <a:spcPts val="0"/>
              </a:spcAft>
              <a:buSzPts val="1300"/>
              <a:buChar char="●"/>
            </a:pPr>
            <a:r>
              <a:rPr lang="en"/>
              <a:t>Low write amplification</a:t>
            </a:r>
            <a:endParaRPr/>
          </a:p>
          <a:p>
            <a:pPr marL="457200" lvl="0" indent="-311150" algn="l" rtl="0">
              <a:spcBef>
                <a:spcPts val="0"/>
              </a:spcBef>
              <a:spcAft>
                <a:spcPts val="0"/>
              </a:spcAft>
              <a:buSzPts val="1300"/>
              <a:buChar char="●"/>
            </a:pPr>
            <a:r>
              <a:rPr lang="en"/>
              <a:t>Compaction process can interfere with DB performance</a:t>
            </a:r>
            <a:endParaRPr/>
          </a:p>
        </p:txBody>
      </p:sp>
      <p:sp>
        <p:nvSpPr>
          <p:cNvPr id="159" name="Google Shape;159;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LSM-Tree/SSTable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Paper by Yuzhe Tang et. al. which talks about how indexing can be achieved for ‘values’.</a:t>
            </a:r>
            <a:endParaRPr/>
          </a:p>
          <a:p>
            <a:pPr marL="0" lvl="0" indent="0" algn="l" rtl="0">
              <a:spcBef>
                <a:spcPts val="1000"/>
              </a:spcBef>
              <a:spcAft>
                <a:spcPts val="0"/>
              </a:spcAft>
              <a:buNone/>
            </a:pPr>
            <a:r>
              <a:rPr lang="en" b="1"/>
              <a:t>Highlights</a:t>
            </a:r>
            <a:endParaRPr b="1"/>
          </a:p>
          <a:p>
            <a:pPr marL="457200" lvl="0" indent="-311150" algn="l" rtl="0">
              <a:spcBef>
                <a:spcPts val="1000"/>
              </a:spcBef>
              <a:spcAft>
                <a:spcPts val="0"/>
              </a:spcAft>
              <a:buSzPts val="1300"/>
              <a:buChar char="●"/>
            </a:pPr>
            <a:r>
              <a:rPr lang="en"/>
              <a:t>New table with inverted key/values</a:t>
            </a:r>
            <a:endParaRPr/>
          </a:p>
          <a:p>
            <a:pPr marL="457200" lvl="0" indent="-311150" algn="l" rtl="0">
              <a:spcBef>
                <a:spcPts val="0"/>
              </a:spcBef>
              <a:spcAft>
                <a:spcPts val="0"/>
              </a:spcAft>
              <a:buSzPts val="1300"/>
              <a:buChar char="●"/>
            </a:pPr>
            <a:r>
              <a:rPr lang="en"/>
              <a:t>Utilize versioning for chaining value indexes</a:t>
            </a:r>
            <a:endParaRPr/>
          </a:p>
          <a:p>
            <a:pPr marL="457200" lvl="0" indent="-311150" algn="l" rtl="0">
              <a:spcBef>
                <a:spcPts val="0"/>
              </a:spcBef>
              <a:spcAft>
                <a:spcPts val="0"/>
              </a:spcAft>
              <a:buSzPts val="1300"/>
              <a:buChar char="●"/>
            </a:pPr>
            <a:r>
              <a:rPr lang="en"/>
              <a:t>Both online and offline mode proposed</a:t>
            </a:r>
            <a:endParaRPr/>
          </a:p>
          <a:p>
            <a:pPr marL="457200" lvl="0" indent="-311150" algn="l" rtl="0">
              <a:spcBef>
                <a:spcPts val="0"/>
              </a:spcBef>
              <a:spcAft>
                <a:spcPts val="0"/>
              </a:spcAft>
              <a:buSzPts val="1300"/>
              <a:buChar char="●"/>
            </a:pPr>
            <a:r>
              <a:rPr lang="en"/>
              <a:t>Defer get calls as much as possible</a:t>
            </a:r>
            <a:endParaRPr/>
          </a:p>
          <a:p>
            <a:pPr marL="457200" lvl="0" indent="-311150" algn="l" rtl="0">
              <a:spcBef>
                <a:spcPts val="0"/>
              </a:spcBef>
              <a:spcAft>
                <a:spcPts val="0"/>
              </a:spcAft>
              <a:buSzPts val="1300"/>
              <a:buChar char="●"/>
            </a:pPr>
            <a:r>
              <a:rPr lang="en"/>
              <a:t>Processing get calls after compaction</a:t>
            </a:r>
            <a:endParaRPr/>
          </a:p>
        </p:txBody>
      </p:sp>
      <p:sp>
        <p:nvSpPr>
          <p:cNvPr id="165" name="Google Shape;165;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DEferred Lightweight Indexing for Log-Structured KV Stores (DELI)</a:t>
            </a:r>
            <a:endParaRPr sz="1800"/>
          </a:p>
        </p:txBody>
      </p:sp>
      <p:pic>
        <p:nvPicPr>
          <p:cNvPr id="166" name="Google Shape;166;p22"/>
          <p:cNvPicPr preferRelativeResize="0"/>
          <p:nvPr/>
        </p:nvPicPr>
        <p:blipFill>
          <a:blip r:embed="rId3">
            <a:alphaModFix/>
          </a:blip>
          <a:stretch>
            <a:fillRect/>
          </a:stretch>
        </p:blipFill>
        <p:spPr>
          <a:xfrm>
            <a:off x="5025500" y="2571746"/>
            <a:ext cx="3392650" cy="1643125"/>
          </a:xfrm>
          <a:prstGeom prst="rect">
            <a:avLst/>
          </a:prstGeom>
          <a:noFill/>
          <a:ln>
            <a:noFill/>
          </a:ln>
        </p:spPr>
      </p:pic>
      <p:sp>
        <p:nvSpPr>
          <p:cNvPr id="167" name="Google Shape;167;p22"/>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and Image citation: Y. Tang, A. Iyengar, W. Tan, L. Fong, L. Liu and B. Palanisamy, "Deferred Lightweight Indexing for Log-Structured Key-Value Stores," </a:t>
            </a:r>
            <a:r>
              <a:rPr lang="en" sz="800" i="1">
                <a:solidFill>
                  <a:srgbClr val="333333"/>
                </a:solidFill>
                <a:highlight>
                  <a:srgbClr val="FFFFFF"/>
                </a:highlight>
              </a:rPr>
              <a:t>2015 15th IEEE/ACM International Symposium on Cluster, Cloud and Grid Computing</a:t>
            </a:r>
            <a:r>
              <a:rPr lang="en" sz="800">
                <a:solidFill>
                  <a:srgbClr val="333333"/>
                </a:solidFill>
                <a:highlight>
                  <a:srgbClr val="FFFFFF"/>
                </a:highlight>
              </a:rPr>
              <a:t>, Shenzhen, 2015, pp. 11-20.</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body" idx="1"/>
          </p:nvPr>
        </p:nvSpPr>
        <p:spPr>
          <a:xfrm>
            <a:off x="729450" y="1940675"/>
            <a:ext cx="76887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index entry is created by the following steps:</a:t>
            </a:r>
            <a:endParaRPr/>
          </a:p>
          <a:p>
            <a:pPr marL="457200" lvl="0" indent="-311150" algn="l" rtl="0">
              <a:spcBef>
                <a:spcPts val="1000"/>
              </a:spcBef>
              <a:spcAft>
                <a:spcPts val="0"/>
              </a:spcAft>
              <a:buSzPts val="1300"/>
              <a:buAutoNum type="arabicPeriod"/>
            </a:pPr>
            <a:r>
              <a:rPr lang="en"/>
              <a:t>Reading the old version from the base table</a:t>
            </a:r>
            <a:endParaRPr/>
          </a:p>
          <a:p>
            <a:pPr marL="457200" lvl="0" indent="-311150" algn="l" rtl="0">
              <a:spcBef>
                <a:spcPts val="0"/>
              </a:spcBef>
              <a:spcAft>
                <a:spcPts val="0"/>
              </a:spcAft>
              <a:buSzPts val="1300"/>
              <a:buAutoNum type="arabicPeriod"/>
            </a:pPr>
            <a:r>
              <a:rPr lang="en"/>
              <a:t>Deleting old version of key </a:t>
            </a:r>
            <a:r>
              <a:rPr lang="en" i="1"/>
              <a:t>k</a:t>
            </a:r>
            <a:r>
              <a:rPr lang="en"/>
              <a:t> in index table</a:t>
            </a:r>
            <a:endParaRPr/>
          </a:p>
          <a:p>
            <a:pPr marL="457200" lvl="0" indent="-311150" algn="l" rtl="0">
              <a:spcBef>
                <a:spcPts val="0"/>
              </a:spcBef>
              <a:spcAft>
                <a:spcPts val="0"/>
              </a:spcAft>
              <a:buSzPts val="1300"/>
              <a:buAutoNum type="arabicPeriod"/>
            </a:pPr>
            <a:r>
              <a:rPr lang="en"/>
              <a:t>Inserting new version to the base table</a:t>
            </a:r>
            <a:endParaRPr/>
          </a:p>
          <a:p>
            <a:pPr marL="457200" lvl="0" indent="-311150" algn="l" rtl="0">
              <a:spcBef>
                <a:spcPts val="0"/>
              </a:spcBef>
              <a:spcAft>
                <a:spcPts val="0"/>
              </a:spcAft>
              <a:buSzPts val="1300"/>
              <a:buAutoNum type="arabicPeriod"/>
            </a:pPr>
            <a:r>
              <a:rPr lang="en"/>
              <a:t>Inserting new version to the index</a:t>
            </a:r>
            <a:endParaRPr/>
          </a:p>
          <a:p>
            <a:pPr marL="0" lvl="0" indent="0" algn="l" rtl="0">
              <a:spcBef>
                <a:spcPts val="1000"/>
              </a:spcBef>
              <a:spcAft>
                <a:spcPts val="1000"/>
              </a:spcAft>
              <a:buNone/>
            </a:pPr>
            <a:r>
              <a:rPr lang="en"/>
              <a:t>Here, steps 1 and 2 are deferred for the read process, as it </a:t>
            </a:r>
            <a:br>
              <a:rPr lang="en"/>
            </a:br>
            <a:r>
              <a:rPr lang="en"/>
              <a:t>would have to do a GET call anyway.</a:t>
            </a:r>
            <a:endParaRPr/>
          </a:p>
        </p:txBody>
      </p:sp>
      <p:sp>
        <p:nvSpPr>
          <p:cNvPr id="173" name="Google Shape;173;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DEferred Lightweight Indexing for Log-Structured KV Stores (DELI)</a:t>
            </a:r>
            <a:endParaRPr sz="1800"/>
          </a:p>
        </p:txBody>
      </p:sp>
      <p:pic>
        <p:nvPicPr>
          <p:cNvPr id="174" name="Google Shape;174;p23"/>
          <p:cNvPicPr preferRelativeResize="0"/>
          <p:nvPr/>
        </p:nvPicPr>
        <p:blipFill>
          <a:blip r:embed="rId3">
            <a:alphaModFix/>
          </a:blip>
          <a:stretch>
            <a:fillRect/>
          </a:stretch>
        </p:blipFill>
        <p:spPr>
          <a:xfrm>
            <a:off x="5205671" y="2278408"/>
            <a:ext cx="3212475" cy="1723925"/>
          </a:xfrm>
          <a:prstGeom prst="rect">
            <a:avLst/>
          </a:prstGeom>
          <a:noFill/>
          <a:ln>
            <a:noFill/>
          </a:ln>
        </p:spPr>
      </p:pic>
      <p:sp>
        <p:nvSpPr>
          <p:cNvPr id="175" name="Google Shape;175;p23"/>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and Image citation: Y. Tang, A. Iyengar, W. Tan, L. Fong, L. Liu and B. Palanisamy, "Deferred Lightweight Indexing for Log-Structured Key-Value Stores," </a:t>
            </a:r>
            <a:r>
              <a:rPr lang="en" sz="800" i="1">
                <a:solidFill>
                  <a:srgbClr val="333333"/>
                </a:solidFill>
                <a:highlight>
                  <a:srgbClr val="FFFFFF"/>
                </a:highlight>
              </a:rPr>
              <a:t>2015 15th IEEE/ACM International Symposium on Cluster, Cloud and Grid Computing</a:t>
            </a:r>
            <a:r>
              <a:rPr lang="en" sz="800">
                <a:solidFill>
                  <a:srgbClr val="333333"/>
                </a:solidFill>
                <a:highlight>
                  <a:srgbClr val="FFFFFF"/>
                </a:highlight>
              </a:rPr>
              <a:t>, Shenzhen, 2015, pp. 11-20.</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bLSM: A General Purpose Log Structured Merge Tree</a:t>
            </a:r>
            <a:endParaRPr sz="1800"/>
          </a:p>
        </p:txBody>
      </p:sp>
      <p:sp>
        <p:nvSpPr>
          <p:cNvPr id="181" name="Google Shape;181;p24"/>
          <p:cNvSpPr txBox="1">
            <a:spLocks noGrp="1"/>
          </p:cNvSpPr>
          <p:nvPr>
            <p:ph type="body" idx="1"/>
          </p:nvPr>
        </p:nvSpPr>
        <p:spPr>
          <a:xfrm>
            <a:off x="729450" y="1962550"/>
            <a:ext cx="7688700" cy="23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Designed by Yahoo! to serve as the backend for PNUTS (geographically distributed key-value storage) and Walnut (elastic cloud storage)</a:t>
            </a:r>
            <a:endParaRPr/>
          </a:p>
          <a:p>
            <a:pPr marL="0" lvl="0" indent="0" algn="l" rtl="0">
              <a:spcBef>
                <a:spcPts val="1600"/>
              </a:spcBef>
              <a:spcAft>
                <a:spcPts val="0"/>
              </a:spcAft>
              <a:buNone/>
            </a:pPr>
            <a:r>
              <a:rPr lang="en" b="1"/>
              <a:t>Highlights</a:t>
            </a:r>
            <a:endParaRPr b="1"/>
          </a:p>
          <a:p>
            <a:pPr marL="457200" lvl="0" indent="-311150" algn="l" rtl="0">
              <a:spcBef>
                <a:spcPts val="1600"/>
              </a:spcBef>
              <a:spcAft>
                <a:spcPts val="0"/>
              </a:spcAft>
              <a:buSzPts val="1300"/>
              <a:buChar char="●"/>
            </a:pPr>
            <a:r>
              <a:rPr lang="en"/>
              <a:t>Targets the read-amplification of using LSM-Trees</a:t>
            </a:r>
            <a:endParaRPr/>
          </a:p>
          <a:p>
            <a:pPr marL="457200" lvl="0" indent="-311150" algn="l" rtl="0">
              <a:spcBef>
                <a:spcPts val="0"/>
              </a:spcBef>
              <a:spcAft>
                <a:spcPts val="0"/>
              </a:spcAft>
              <a:buSzPts val="1300"/>
              <a:buChar char="●"/>
            </a:pPr>
            <a:r>
              <a:rPr lang="en"/>
              <a:t>Uses 3 LSM-Trees, with the larger 2 protected by Bloom Filters</a:t>
            </a:r>
            <a:endParaRPr/>
          </a:p>
          <a:p>
            <a:pPr marL="457200" lvl="0" indent="-311150" algn="l" rtl="0">
              <a:spcBef>
                <a:spcPts val="0"/>
              </a:spcBef>
              <a:spcAft>
                <a:spcPts val="0"/>
              </a:spcAft>
              <a:buSzPts val="1300"/>
              <a:buChar char="●"/>
            </a:pPr>
            <a:r>
              <a:rPr lang="en"/>
              <a:t>Allows for zero-seek “insert if not exists”</a:t>
            </a:r>
            <a:endParaRPr/>
          </a:p>
          <a:p>
            <a:pPr marL="457200" lvl="0" indent="-311150" algn="l" rtl="0">
              <a:spcBef>
                <a:spcPts val="0"/>
              </a:spcBef>
              <a:spcAft>
                <a:spcPts val="0"/>
              </a:spcAft>
              <a:buSzPts val="1300"/>
              <a:buChar char="●"/>
            </a:pPr>
            <a:r>
              <a:rPr lang="en"/>
              <a:t>We ensure reads can stop after finding one version of a record</a:t>
            </a:r>
            <a:endParaRPr/>
          </a:p>
          <a:p>
            <a:pPr marL="0" lvl="0" indent="0" algn="l" rtl="0">
              <a:spcBef>
                <a:spcPts val="1600"/>
              </a:spcBef>
              <a:spcAft>
                <a:spcPts val="1600"/>
              </a:spcAft>
              <a:buNone/>
            </a:pPr>
            <a:endParaRPr/>
          </a:p>
        </p:txBody>
      </p:sp>
      <p:sp>
        <p:nvSpPr>
          <p:cNvPr id="182" name="Google Shape;182;p24"/>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citation: Russell Sears and Raghu Ramakrishnan. 2012. BLSM: a general purpose log structured merge tree. In Proceedings of the 2012 ACM SIGMOD International Conference on Management of Data (SIGMOD ’12). Association for Computing Machinery, New York, NY, USA, 217–228.</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Megastore</a:t>
            </a:r>
            <a:endParaRPr sz="1800"/>
          </a:p>
        </p:txBody>
      </p:sp>
      <p:sp>
        <p:nvSpPr>
          <p:cNvPr id="188" name="Google Shape;188;p25"/>
          <p:cNvSpPr txBox="1">
            <a:spLocks noGrp="1"/>
          </p:cNvSpPr>
          <p:nvPr>
            <p:ph type="body" idx="1"/>
          </p:nvPr>
        </p:nvSpPr>
        <p:spPr>
          <a:xfrm>
            <a:off x="729450" y="1962550"/>
            <a:ext cx="7688700" cy="23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Megastore is a storage system developed  by Google  which blends the scalability of a NoSQL datastore with the convenience of a traditional RDBMS.</a:t>
            </a:r>
            <a:endParaRPr/>
          </a:p>
          <a:p>
            <a:pPr marL="0" lvl="0" indent="0" algn="l" rtl="0">
              <a:spcBef>
                <a:spcPts val="1600"/>
              </a:spcBef>
              <a:spcAft>
                <a:spcPts val="0"/>
              </a:spcAft>
              <a:buNone/>
            </a:pPr>
            <a:r>
              <a:rPr lang="en" b="1"/>
              <a:t>Highlights</a:t>
            </a:r>
            <a:endParaRPr b="1"/>
          </a:p>
          <a:p>
            <a:pPr marL="457200" lvl="0" indent="-311150" algn="l" rtl="0">
              <a:spcBef>
                <a:spcPts val="1600"/>
              </a:spcBef>
              <a:spcAft>
                <a:spcPts val="0"/>
              </a:spcAft>
              <a:buSzPts val="1300"/>
              <a:buChar char="●"/>
            </a:pPr>
            <a:r>
              <a:rPr lang="en"/>
              <a:t>Uses BigTable under the hood.</a:t>
            </a:r>
            <a:endParaRPr/>
          </a:p>
          <a:p>
            <a:pPr marL="457200" lvl="0" indent="-311150" algn="l" rtl="0">
              <a:spcBef>
                <a:spcPts val="0"/>
              </a:spcBef>
              <a:spcAft>
                <a:spcPts val="0"/>
              </a:spcAft>
              <a:buSzPts val="1300"/>
              <a:buChar char="●"/>
            </a:pPr>
            <a:r>
              <a:rPr lang="en"/>
              <a:t>Uses inline-indexing to allow for indexing with denormalized data.</a:t>
            </a:r>
            <a:endParaRPr/>
          </a:p>
          <a:p>
            <a:pPr marL="457200" lvl="0" indent="-311150" algn="l" rtl="0">
              <a:spcBef>
                <a:spcPts val="0"/>
              </a:spcBef>
              <a:spcAft>
                <a:spcPts val="0"/>
              </a:spcAft>
              <a:buSzPts val="1300"/>
              <a:buChar char="●"/>
            </a:pPr>
            <a:r>
              <a:rPr lang="en"/>
              <a:t>Secondary Indexes are stored as separate rows within the same table.</a:t>
            </a:r>
            <a:br>
              <a:rPr lang="en"/>
            </a:br>
            <a:r>
              <a:rPr lang="en"/>
              <a:t>Example: user id, time = primary key</a:t>
            </a:r>
            <a:endParaRPr/>
          </a:p>
          <a:p>
            <a:pPr marL="0" lvl="0" indent="0" algn="l" rtl="0">
              <a:spcBef>
                <a:spcPts val="1600"/>
              </a:spcBef>
              <a:spcAft>
                <a:spcPts val="1600"/>
              </a:spcAft>
              <a:buNone/>
            </a:pPr>
            <a:endParaRPr/>
          </a:p>
        </p:txBody>
      </p:sp>
      <p:sp>
        <p:nvSpPr>
          <p:cNvPr id="189" name="Google Shape;189;p25"/>
          <p:cNvSpPr txBox="1"/>
          <p:nvPr/>
        </p:nvSpPr>
        <p:spPr>
          <a:xfrm>
            <a:off x="729450" y="460830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Paper citation: Russell Sears and Raghu Ramakrishnan. 2012. BLSM: a general purpose log structured merge tree. In Proceedings of the 2012 ACM SIGMOD International Conference on Management of Data (SIGMOD ’12). Association for Computing Machinery, New York, NY, USA, 217–228.</a:t>
            </a:r>
            <a:endParaRPr sz="8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(16:9)</PresentationFormat>
  <Paragraphs>118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Raleway</vt:lpstr>
      <vt:lpstr>Lato</vt:lpstr>
      <vt:lpstr>Arial</vt:lpstr>
      <vt:lpstr>Streamline</vt:lpstr>
      <vt:lpstr>Indexing in Key-Value Stores</vt:lpstr>
      <vt:lpstr>Why Indexing?</vt:lpstr>
      <vt:lpstr>Why do we need indexes?</vt:lpstr>
      <vt:lpstr>Kinds of Indexes</vt:lpstr>
      <vt:lpstr>LSM-Tree/SSTable</vt:lpstr>
      <vt:lpstr>DEferred Lightweight Indexing for Log-Structured KV Stores (DELI)</vt:lpstr>
      <vt:lpstr>DEferred Lightweight Indexing for Log-Structured KV Stores (DELI)</vt:lpstr>
      <vt:lpstr>bLSM: A General Purpose Log Structured Merge Tree</vt:lpstr>
      <vt:lpstr>Megastore</vt:lpstr>
      <vt:lpstr>B-Trees</vt:lpstr>
      <vt:lpstr>Fat-Btree: An Update-Conscious Parallel Directory Structure</vt:lpstr>
      <vt:lpstr>Indexing on Intervals</vt:lpstr>
      <vt:lpstr>Interval indexing and querying on key-value cloud stores</vt:lpstr>
      <vt:lpstr>Interval indexing and querying on key-value cloud stores</vt:lpstr>
      <vt:lpstr>Interval indexing and querying on key-value cloud stores</vt:lpstr>
      <vt:lpstr>Interval indexing and querying on key-value cloud stores</vt:lpstr>
      <vt:lpstr>Interval indexing and querying on key-value cloud stores</vt:lpstr>
      <vt:lpstr>Indexing in Key-Value Stores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Indexing in Key-Value Stores</dc:title>
  <dc:creator>David</dc:creator>
  <cp:lastModifiedBy>David</cp:lastModifiedBy>
  <cp:revision>1</cp:revision>
  <dcterms:modified xsi:type="dcterms:W3CDTF">2020-04-27T14:47:15Z</dcterms:modified>
</cp:coreProperties>
</file>